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73" r:id="rId3"/>
    <p:sldId id="298" r:id="rId4"/>
    <p:sldId id="268" r:id="rId5"/>
    <p:sldId id="289" r:id="rId6"/>
    <p:sldId id="292" r:id="rId7"/>
    <p:sldId id="293" r:id="rId8"/>
    <p:sldId id="291" r:id="rId9"/>
    <p:sldId id="299" r:id="rId10"/>
    <p:sldId id="271" r:id="rId11"/>
    <p:sldId id="269" r:id="rId12"/>
    <p:sldId id="276" r:id="rId13"/>
    <p:sldId id="284" r:id="rId14"/>
    <p:sldId id="283" r:id="rId15"/>
    <p:sldId id="538" r:id="rId16"/>
    <p:sldId id="282" r:id="rId17"/>
    <p:sldId id="540" r:id="rId18"/>
    <p:sldId id="539" r:id="rId19"/>
    <p:sldId id="272" r:id="rId20"/>
    <p:sldId id="274" r:id="rId21"/>
    <p:sldId id="295" r:id="rId22"/>
    <p:sldId id="296" r:id="rId23"/>
    <p:sldId id="297" r:id="rId24"/>
    <p:sldId id="275" r:id="rId25"/>
    <p:sldId id="278" r:id="rId26"/>
    <p:sldId id="533" r:id="rId27"/>
    <p:sldId id="481" r:id="rId28"/>
    <p:sldId id="515" r:id="rId29"/>
    <p:sldId id="516" r:id="rId30"/>
    <p:sldId id="517" r:id="rId31"/>
    <p:sldId id="518" r:id="rId32"/>
    <p:sldId id="519" r:id="rId33"/>
    <p:sldId id="280" r:id="rId34"/>
    <p:sldId id="534" r:id="rId35"/>
    <p:sldId id="535" r:id="rId36"/>
    <p:sldId id="536" r:id="rId37"/>
    <p:sldId id="554" r:id="rId38"/>
    <p:sldId id="544" r:id="rId39"/>
    <p:sldId id="553" r:id="rId40"/>
    <p:sldId id="545" r:id="rId41"/>
    <p:sldId id="547" r:id="rId42"/>
    <p:sldId id="546" r:id="rId43"/>
    <p:sldId id="560" r:id="rId44"/>
    <p:sldId id="548" r:id="rId45"/>
    <p:sldId id="549" r:id="rId46"/>
    <p:sldId id="551" r:id="rId47"/>
    <p:sldId id="558" r:id="rId48"/>
    <p:sldId id="537" r:id="rId49"/>
    <p:sldId id="557" r:id="rId50"/>
    <p:sldId id="556" r:id="rId51"/>
    <p:sldId id="559" r:id="rId52"/>
    <p:sldId id="55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2993"/>
  </p:normalViewPr>
  <p:slideViewPr>
    <p:cSldViewPr snapToGrid="0" snapToObjects="1">
      <p:cViewPr varScale="1">
        <p:scale>
          <a:sx n="132" d="100"/>
          <a:sy n="132" d="100"/>
        </p:scale>
        <p:origin x="304" y="168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2D536-2D60-9543-B165-7A8514112382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684E-F1F4-FB4B-BCF5-81ABC4E65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0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31AB-0330-8946-A6C3-60DB8CF97975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n-intuitive-introduction-to-generative-adversarial-networks-gans-7a2264a8139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hyperlink" Target="https://twitter.com/Chicken3gg/status/1274314622447820801?s=2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Chicken3gg/status/1274314622447820801?s=2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12" Type="http://schemas.openxmlformats.org/officeDocument/2006/relationships/image" Target="../media/image1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9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.png"/><Relationship Id="rId3" Type="http://schemas.openxmlformats.org/officeDocument/2006/relationships/image" Target="../media/image7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0.png"/><Relationship Id="rId10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37" y="3784334"/>
            <a:ext cx="2687577" cy="30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11132" y="1840721"/>
            <a:ext cx="914400" cy="437531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1173" y="3061399"/>
            <a:ext cx="1565027" cy="148489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5732" y="1702757"/>
            <a:ext cx="914400" cy="300948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08807" y="1981566"/>
            <a:ext cx="1565027" cy="220943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320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(Activation("sigmoid"))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03867" y="5218060"/>
            <a:ext cx="11266238" cy="156820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3234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sigmoid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9177" y="5326272"/>
            <a:ext cx="1137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keras_compile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 loss = 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categorical_crossentropy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', metrics = c(‘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categorical_accuracy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'), optimizer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RMSprop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176" y="6043389"/>
            <a:ext cx="11197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validation_data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list(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batch_size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32,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epochs = 25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verbose = 1)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-42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244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B9BC0-E734-D74C-B0D4-E7DA84EF5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964985"/>
              </p:ext>
            </p:extLst>
          </p:nvPr>
        </p:nvGraphicFramePr>
        <p:xfrm>
          <a:off x="365541" y="2409859"/>
          <a:ext cx="1154112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(0/1)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(0/1),(0/1)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(0/1/2/3)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(regression)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 or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relu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0622" y="971936"/>
            <a:ext cx="72565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</a:t>
            </a:r>
            <a:r>
              <a:rPr lang="en-US" sz="2400" b="1" i="1" dirty="0"/>
              <a:t>A</a:t>
            </a:r>
            <a:r>
              <a:rPr lang="en-US" sz="2400" b="1" dirty="0"/>
              <a:t> </a:t>
            </a:r>
            <a:r>
              <a:rPr lang="en-US" sz="2400" b="1" i="1" dirty="0"/>
              <a:t>LOT!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  <a:endParaRPr lang="en-US" sz="2400" u="sng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285750" indent="-285750">
              <a:buFont typeface="Arial" charset="0"/>
              <a:buChar char="•"/>
            </a:pPr>
            <a:endParaRPr lang="en-US" sz="2400" u="sng" dirty="0"/>
          </a:p>
          <a:p>
            <a:pPr marL="285750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7852972" y="1919517"/>
            <a:ext cx="3848406" cy="2641194"/>
            <a:chOff x="7013742" y="1850595"/>
            <a:chExt cx="4584700" cy="31465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742" y="1850595"/>
              <a:ext cx="4584700" cy="314651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464842" y="4389424"/>
              <a:ext cx="2037347" cy="519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88159" y="4432967"/>
              <a:ext cx="1623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PARAMETERS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D249F3-2679-3B4E-A46E-87BD6843660E}"/>
              </a:ext>
            </a:extLst>
          </p:cNvPr>
          <p:cNvSpPr/>
          <p:nvPr/>
        </p:nvSpPr>
        <p:spPr>
          <a:xfrm>
            <a:off x="785446" y="5406693"/>
            <a:ext cx="10339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Exercise</a:t>
            </a:r>
            <a:r>
              <a:rPr lang="en-US" sz="2400" dirty="0"/>
              <a:t>: we will now work through the beginning of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section 13 </a:t>
            </a:r>
            <a:r>
              <a:rPr lang="en-US" sz="2400" dirty="0"/>
              <a:t>and construct an ANN to analyze image data (stop when you reach Section 13.2). Modify the algorithm somehow and write up the performance</a:t>
            </a:r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112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5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ChihuahuaOrMuffin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738" y="6118693"/>
            <a:ext cx="209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SharPeiOrCroissant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5212" y="6082635"/>
            <a:ext cx="288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LabradoodleOrFriedChicken</a:t>
            </a:r>
            <a:endParaRPr lang="en-US" dirty="0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44A42732-F9CF-E842-8988-1AB16A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74" y="4518243"/>
            <a:ext cx="379260" cy="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41686" y="1871580"/>
            <a:ext cx="6096000" cy="448978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568114" y="725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8437" y="194405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from the TV series Rick &amp; Morty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Data from 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Understand the basic parameters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different network architectures … don’t just use the default architecture try changing it. Let’s see who can get the best performance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your model to the earlier ANN. How would you write up your application?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81404" y="1073536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55896" y="1037073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68650" y="2997620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41300" y="4884333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136104" y="5022521"/>
            <a:ext cx="5854700" cy="166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053-CB17-7B4D-B70A-C06346DE0A80}"/>
              </a:ext>
            </a:extLst>
          </p:cNvPr>
          <p:cNvSpPr txBox="1"/>
          <p:nvPr/>
        </p:nvSpPr>
        <p:spPr>
          <a:xfrm>
            <a:off x="9504807" y="3666917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DeepExplain</a:t>
            </a:r>
          </a:p>
          <a:p>
            <a:r>
              <a:rPr lang="en-US" sz="2400" dirty="0"/>
              <a:t>(python)</a:t>
            </a:r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2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1" r="39745" b="28592"/>
          <a:stretch/>
        </p:blipFill>
        <p:spPr>
          <a:xfrm>
            <a:off x="292608" y="530285"/>
            <a:ext cx="6912864" cy="28044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1792" y="3557296"/>
            <a:ext cx="6583680" cy="239963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3740" y="4420492"/>
            <a:ext cx="589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(Conv2Dtranspose(filters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7578" y="365316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892" y="5385269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(UpSampling2D(size=c(2,2)))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8649" r="55686" b="58173"/>
          <a:stretch/>
        </p:blipFill>
        <p:spPr>
          <a:xfrm>
            <a:off x="8375904" y="448179"/>
            <a:ext cx="2633472" cy="2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9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2AFF1-69A4-A940-B53D-9BA2D0D5A0B5}"/>
              </a:ext>
            </a:extLst>
          </p:cNvPr>
          <p:cNvSpPr/>
          <p:nvPr/>
        </p:nvSpPr>
        <p:spPr>
          <a:xfrm>
            <a:off x="6695676" y="1145231"/>
            <a:ext cx="5242324" cy="3543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48944" y="2766697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Dinosaur?</a:t>
            </a:r>
          </a:p>
          <a:p>
            <a:r>
              <a:rPr lang="en-US" sz="2400" dirty="0"/>
              <a:t>Piglet?</a:t>
            </a:r>
          </a:p>
        </p:txBody>
      </p:sp>
    </p:spTree>
    <p:extLst>
      <p:ext uri="{BB962C8B-B14F-4D97-AF65-F5344CB8AC3E}">
        <p14:creationId xmlns:p14="http://schemas.microsoft.com/office/powerpoint/2010/main" val="399911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1000" y="457423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92519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022" y="4343399"/>
            <a:ext cx="16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Noisy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6349" y="457423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Clean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231" y="26156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934" y="2888961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3125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4244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963B8-E160-8B40-A057-5BC4ABD228E3}"/>
              </a:ext>
            </a:extLst>
          </p:cNvPr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6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upscaling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49637" y="6217348"/>
            <a:ext cx="19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upscaling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2A3D28-26CF-A946-BFB0-07EE69C3BF8B}"/>
              </a:ext>
            </a:extLst>
          </p:cNvPr>
          <p:cNvSpPr txBox="1">
            <a:spLocks/>
          </p:cNvSpPr>
          <p:nvPr/>
        </p:nvSpPr>
        <p:spPr>
          <a:xfrm>
            <a:off x="117252" y="2364907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56043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4" y="2008227"/>
            <a:ext cx="711174" cy="356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1F495-C5F4-2C4A-96D7-93F1BD96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0" y="1246227"/>
            <a:ext cx="711174" cy="3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7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Generative Adversarial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67153" y="6216134"/>
            <a:ext cx="26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2898F"/>
                </a:solidFill>
                <a:latin typeface="Poppins" charset="0"/>
              </a:rPr>
              <a:t>Image credit: </a:t>
            </a:r>
            <a:r>
              <a:rPr lang="en-US" i="1" dirty="0">
                <a:solidFill>
                  <a:srgbClr val="0084FF"/>
                </a:solidFill>
                <a:latin typeface="Poppins" charset="0"/>
                <a:hlinkClick r:id="rId3"/>
              </a:rPr>
              <a:t>Thalles Silva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9" y="1177409"/>
            <a:ext cx="11553825" cy="5038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46689-4C4E-3144-8E53-F62712B3B52F}"/>
              </a:ext>
            </a:extLst>
          </p:cNvPr>
          <p:cNvSpPr txBox="1"/>
          <p:nvPr/>
        </p:nvSpPr>
        <p:spPr>
          <a:xfrm>
            <a:off x="8584602" y="189334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11715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4427" y="72363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Still early days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still an area of active research: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lvl="1"/>
            <a:r>
              <a:rPr lang="en-US" dirty="0"/>
              <a:t>	(Conv → Pool)</a:t>
            </a:r>
            <a:r>
              <a:rPr lang="en-US" baseline="-25000" dirty="0"/>
              <a:t>N</a:t>
            </a:r>
            <a:r>
              <a:rPr lang="en-US" dirty="0"/>
              <a:t> → Dense → Output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AE280CE0-C960-D04E-8676-064658F09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412" y="3594195"/>
            <a:ext cx="4565941" cy="143001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62DC542-E5F6-2B40-AA41-7808BFB07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420" y="1428148"/>
            <a:ext cx="5020153" cy="2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1329F-9D54-7342-B208-333251DF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57" b="51516"/>
          <a:stretch/>
        </p:blipFill>
        <p:spPr>
          <a:xfrm>
            <a:off x="250369" y="2159387"/>
            <a:ext cx="10861557" cy="38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B01A7D-C7CF-F543-8C1C-E453ADE6C5AB}"/>
              </a:ext>
            </a:extLst>
          </p:cNvPr>
          <p:cNvSpPr/>
          <p:nvPr/>
        </p:nvSpPr>
        <p:spPr>
          <a:xfrm>
            <a:off x="6582995" y="5720622"/>
            <a:ext cx="56090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sohne"/>
              </a:rPr>
              <a:t>Upsampled to by an AI originally published as part of this tweet:</a:t>
            </a:r>
            <a:r>
              <a:rPr lang="en-GB" dirty="0">
                <a:solidFill>
                  <a:srgbClr val="757575"/>
                </a:solidFill>
                <a:latin typeface="sohne"/>
              </a:rPr>
              <a:t> </a:t>
            </a:r>
            <a:r>
              <a:rPr lang="en-GB" u="sng" dirty="0">
                <a:latin typeface="sohne"/>
                <a:hlinkClick r:id="rId2"/>
              </a:rPr>
              <a:t>https://twitter.com/Chicken3gg/status/1274314622447820801?s=20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EC8E2-A94E-4249-97CC-58CD990DFC41}"/>
              </a:ext>
            </a:extLst>
          </p:cNvPr>
          <p:cNvSpPr/>
          <p:nvPr/>
        </p:nvSpPr>
        <p:spPr>
          <a:xfrm>
            <a:off x="9115180" y="243777"/>
            <a:ext cx="2769886" cy="286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2BE60-9FCC-B74D-B0B2-DF54BE8A0341}"/>
              </a:ext>
            </a:extLst>
          </p:cNvPr>
          <p:cNvSpPr/>
          <p:nvPr/>
        </p:nvSpPr>
        <p:spPr>
          <a:xfrm>
            <a:off x="9933245" y="3263406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7DC37C-2358-5F41-A04C-047E9C4805EC}"/>
              </a:ext>
            </a:extLst>
          </p:cNvPr>
          <p:cNvSpPr/>
          <p:nvPr/>
        </p:nvSpPr>
        <p:spPr>
          <a:xfrm>
            <a:off x="6477089" y="3482968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C411D7-8964-0D4F-81FD-BEAC77347594}"/>
              </a:ext>
            </a:extLst>
          </p:cNvPr>
          <p:cNvSpPr/>
          <p:nvPr/>
        </p:nvSpPr>
        <p:spPr>
          <a:xfrm>
            <a:off x="6582995" y="5720622"/>
            <a:ext cx="56090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sohne"/>
              </a:rPr>
              <a:t>Upsampled to by an AI originally published as part of this tweet:</a:t>
            </a:r>
            <a:r>
              <a:rPr lang="en-GB" dirty="0">
                <a:solidFill>
                  <a:srgbClr val="757575"/>
                </a:solidFill>
                <a:latin typeface="sohne"/>
              </a:rPr>
              <a:t> </a:t>
            </a:r>
            <a:r>
              <a:rPr lang="en-GB" u="sng" dirty="0">
                <a:latin typeface="sohne"/>
                <a:hlinkClick r:id="rId4"/>
              </a:rPr>
              <a:t>https://twitter.com/Chicken3gg/status/1274314622447820801?s=20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2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0A00EE-0E10-F94F-B862-1DA87892D1AC}"/>
              </a:ext>
            </a:extLst>
          </p:cNvPr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1058914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7916193-9D54-C24A-8231-B0A5F4FD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32" y="310242"/>
            <a:ext cx="6917368" cy="585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9147FB-24A4-9945-9A13-2AE891572381}"/>
              </a:ext>
            </a:extLst>
          </p:cNvPr>
          <p:cNvSpPr txBox="1"/>
          <p:nvPr/>
        </p:nvSpPr>
        <p:spPr>
          <a:xfrm>
            <a:off x="8733316" y="6194669"/>
            <a:ext cx="299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Sheng et al. (2019)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69688-7801-784B-A5D8-33BD9B093534}"/>
              </a:ext>
            </a:extLst>
          </p:cNvPr>
          <p:cNvSpPr/>
          <p:nvPr/>
        </p:nvSpPr>
        <p:spPr>
          <a:xfrm>
            <a:off x="303065" y="4078366"/>
            <a:ext cx="4871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task:</a:t>
            </a:r>
            <a:r>
              <a:rPr lang="en-GB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You’ve learned about some of the various methods in ML/AI now go read about </a:t>
            </a:r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in AI and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/ ethical AI</a:t>
            </a:r>
            <a:endParaRPr lang="en-GB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28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8748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74D9F4-09C9-FC45-84AD-6B3FE04B4437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01B67-E247-2D47-B711-5DA87276FFDF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5425A7-B034-204F-941F-5B1D807EC54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2142B-5467-F442-ACE5-055A691F5E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89AAD4-BF87-6A41-BA54-8B8FCACE113A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2C69C9-FBC3-194A-8FBB-85855460903A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E4100-C679-E448-BDED-4FE51E9B137E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9D6D7D7-79FF-0340-83AD-8BEB140DF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1797F2-CB52-704E-8F47-C0EB3C55E30D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FF4151-CFA0-F94D-B721-E98AA0333816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46B16F-5B3D-184D-A42D-256484F8A017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7375C-B333-EF4D-A9CE-D147EF3668A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B0A050-E635-BD44-BEF9-F7CFDE7AD5F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7A5ABD-80F9-2846-96D4-19E43382C5A3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732566-3E66-AB4C-BD24-FAB8BE78C98E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2B3D81-BEAB-F44D-9FC1-70F0717FEF07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1" y="1969168"/>
            <a:ext cx="4883042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5605" y="2265181"/>
            <a:ext cx="4557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(KerasR)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(Dense(1))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1420" y="5004469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22204</TotalTime>
  <Words>1355</Words>
  <Application>Microsoft Macintosh PowerPoint</Application>
  <PresentationFormat>Widescreen</PresentationFormat>
  <Paragraphs>252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Lucida Grande</vt:lpstr>
      <vt:lpstr>Poppins</vt:lpstr>
      <vt:lpstr>sohne</vt:lpstr>
      <vt:lpstr>Office Theme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Dr C.A. Penfold</dc:creator>
  <cp:lastModifiedBy>Christopher Penfold</cp:lastModifiedBy>
  <cp:revision>325</cp:revision>
  <cp:lastPrinted>2018-09-28T12:31:07Z</cp:lastPrinted>
  <dcterms:created xsi:type="dcterms:W3CDTF">2017-09-27T18:23:23Z</dcterms:created>
  <dcterms:modified xsi:type="dcterms:W3CDTF">2021-03-10T11:57:34Z</dcterms:modified>
</cp:coreProperties>
</file>